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8" r:id="rId4"/>
    <p:sldId id="271" r:id="rId5"/>
    <p:sldId id="272" r:id="rId6"/>
    <p:sldId id="260" r:id="rId7"/>
    <p:sldId id="273" r:id="rId8"/>
    <p:sldId id="274" r:id="rId9"/>
    <p:sldId id="275" r:id="rId10"/>
    <p:sldId id="277" r:id="rId11"/>
    <p:sldId id="258" r:id="rId12"/>
    <p:sldId id="257" r:id="rId13"/>
    <p:sldId id="259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8.jpe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7.wmf"/><Relationship Id="rId5" Type="http://schemas.openxmlformats.org/officeDocument/2006/relationships/image" Target="../media/image2.jpe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9.jpeg"/><Relationship Id="rId9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571480"/>
            <a:ext cx="7000924" cy="385765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800000"/>
                </a:solidFill>
              </a:rPr>
              <a:t>МАСТЕР-КЛАСС</a:t>
            </a:r>
            <a:r>
              <a:rPr lang="ru-RU" sz="4000" dirty="0" smtClean="0">
                <a:solidFill>
                  <a:srgbClr val="800000"/>
                </a:solidFill>
              </a:rPr>
              <a:t/>
            </a:r>
            <a:br>
              <a:rPr lang="ru-RU" sz="4000" dirty="0" smtClean="0">
                <a:solidFill>
                  <a:srgbClr val="800000"/>
                </a:solidFill>
              </a:rPr>
            </a:br>
            <a:r>
              <a:rPr lang="ru-RU" sz="4000" dirty="0" smtClean="0">
                <a:solidFill>
                  <a:srgbClr val="800000"/>
                </a:solidFill>
              </a:rPr>
              <a:t>«Изготовление старинного украшения из бисера в технике </a:t>
            </a:r>
            <a:br>
              <a:rPr lang="ru-RU" sz="4000" dirty="0" smtClean="0">
                <a:solidFill>
                  <a:srgbClr val="800000"/>
                </a:solidFill>
              </a:rPr>
            </a:br>
            <a:r>
              <a:rPr lang="ru-RU" sz="4000" dirty="0" smtClean="0">
                <a:solidFill>
                  <a:srgbClr val="800000"/>
                </a:solidFill>
              </a:rPr>
              <a:t>«сетчатое низание» -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>
                <a:solidFill>
                  <a:srgbClr val="C00000"/>
                </a:solidFill>
              </a:rPr>
              <a:t>ОЖЕРЕЛОК «Из глубины веков»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в рамках участия в Республиканском конкурсе – показе </a:t>
            </a:r>
            <a:b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«Территория ЭТНО» в номинации «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Этноаксессуар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» </a:t>
            </a:r>
            <a:b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обучающейся детского объединения </a:t>
            </a:r>
            <a:br>
              <a:rPr lang="ru-RU" sz="1800" dirty="0" smtClean="0"/>
            </a:br>
            <a:r>
              <a:rPr lang="ru-RU" sz="1800" dirty="0" smtClean="0"/>
              <a:t>«</a:t>
            </a:r>
            <a:r>
              <a:rPr lang="ru-RU" sz="1800" dirty="0" err="1" smtClean="0"/>
              <a:t>Бисероплетение</a:t>
            </a:r>
            <a:r>
              <a:rPr lang="ru-RU" sz="1800" dirty="0" smtClean="0"/>
              <a:t>» МБУ ДО «</a:t>
            </a:r>
            <a:r>
              <a:rPr lang="ru-RU" sz="1800" dirty="0" err="1" smtClean="0"/>
              <a:t>ДТДиМ</a:t>
            </a:r>
            <a:r>
              <a:rPr lang="ru-RU" sz="1800" dirty="0" smtClean="0"/>
              <a:t> им. И.Х.Садыкова» НМР РТ, </a:t>
            </a:r>
            <a:br>
              <a:rPr lang="ru-RU" sz="1800" dirty="0" smtClean="0"/>
            </a:br>
            <a:r>
              <a:rPr lang="ru-RU" sz="1800" dirty="0" smtClean="0"/>
              <a:t>учащейся </a:t>
            </a:r>
            <a:r>
              <a:rPr lang="ru-RU" sz="1800" dirty="0" err="1" smtClean="0"/>
              <a:t>Красноключинской</a:t>
            </a:r>
            <a:r>
              <a:rPr lang="ru-RU" sz="1800" dirty="0" smtClean="0"/>
              <a:t> СОШ НМР РТ</a:t>
            </a:r>
            <a:br>
              <a:rPr lang="ru-RU" sz="1800" dirty="0" smtClean="0"/>
            </a:br>
            <a:r>
              <a:rPr lang="ru-RU" sz="1600" b="1" dirty="0" err="1" smtClean="0">
                <a:solidFill>
                  <a:srgbClr val="800000"/>
                </a:solidFill>
              </a:rPr>
              <a:t>Бахтимирова</a:t>
            </a:r>
            <a:r>
              <a:rPr lang="ru-RU" sz="1600" b="1" dirty="0" smtClean="0">
                <a:solidFill>
                  <a:srgbClr val="800000"/>
                </a:solidFill>
              </a:rPr>
              <a:t>  Виктория,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dirty="0" smtClean="0"/>
              <a:t>педагог </a:t>
            </a:r>
            <a:r>
              <a:rPr lang="ru-RU" sz="1600" dirty="0" err="1" smtClean="0"/>
              <a:t>Нугманова</a:t>
            </a:r>
            <a:r>
              <a:rPr lang="ru-RU" sz="1600" dirty="0" smtClean="0"/>
              <a:t> </a:t>
            </a:r>
            <a:r>
              <a:rPr lang="ru-RU" sz="1600" dirty="0" smtClean="0"/>
              <a:t>И.М</a:t>
            </a:r>
            <a:r>
              <a:rPr lang="ru-RU" sz="18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D:\Desktop\логотип 2023.jpg"/>
          <p:cNvPicPr/>
          <p:nvPr/>
        </p:nvPicPr>
        <p:blipFill>
          <a:blip r:embed="rId2" cstate="print"/>
          <a:srcRect l="22145" t="23031" r="38927" b="65749"/>
          <a:stretch>
            <a:fillRect/>
          </a:stretch>
        </p:blipFill>
        <p:spPr bwMode="auto">
          <a:xfrm rot="5400000">
            <a:off x="-1050172" y="2193124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2" cstate="print"/>
          <a:srcRect l="53064" t="34251" r="31337" b="54725"/>
          <a:stretch>
            <a:fillRect/>
          </a:stretch>
        </p:blipFill>
        <p:spPr bwMode="auto">
          <a:xfrm rot="5400000">
            <a:off x="250001" y="4893479"/>
            <a:ext cx="13573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428604"/>
            <a:ext cx="7572428" cy="6429396"/>
          </a:xfrm>
        </p:spPr>
        <p:txBody>
          <a:bodyPr>
            <a:normAutofit lnSpcReduction="10000"/>
          </a:bodyPr>
          <a:lstStyle/>
          <a:p>
            <a:r>
              <a:rPr lang="ru-RU" sz="2600" b="1" dirty="0" smtClean="0">
                <a:solidFill>
                  <a:srgbClr val="800000"/>
                </a:solidFill>
              </a:rPr>
              <a:t>Цель:</a:t>
            </a:r>
            <a:r>
              <a:rPr lang="ru-RU" sz="2600" dirty="0" smtClean="0"/>
              <a:t>  демонстрация приемов работы по изготовлению </a:t>
            </a:r>
            <a:r>
              <a:rPr lang="ru-RU" sz="2600" dirty="0" err="1" smtClean="0"/>
              <a:t>этноаксессуара</a:t>
            </a:r>
            <a:r>
              <a:rPr lang="ru-RU" sz="2600" dirty="0" smtClean="0"/>
              <a:t>  из бисера в старинной  технике «сетчатое низание», сохранение богатств культурного наследия народов России и Республики Татарстан.</a:t>
            </a:r>
          </a:p>
          <a:p>
            <a:r>
              <a:rPr lang="ru-RU" sz="2600" b="1" dirty="0" smtClean="0">
                <a:solidFill>
                  <a:srgbClr val="800000"/>
                </a:solidFill>
              </a:rPr>
              <a:t>Задачи: </a:t>
            </a:r>
          </a:p>
          <a:p>
            <a:r>
              <a:rPr lang="ru-RU" sz="2600" b="1" i="1" dirty="0" smtClean="0"/>
              <a:t>образовательная:</a:t>
            </a:r>
            <a:r>
              <a:rPr lang="ru-RU" sz="2600" dirty="0" smtClean="0"/>
              <a:t>  стимулирование интереса  к  изучению бисерного искусства, сохранение и популяризация народного костюма,</a:t>
            </a:r>
          </a:p>
          <a:p>
            <a:r>
              <a:rPr lang="ru-RU" sz="2600" b="1" i="1" dirty="0" smtClean="0"/>
              <a:t>развивающая:</a:t>
            </a:r>
            <a:r>
              <a:rPr lang="ru-RU" sz="2600" i="1" dirty="0" smtClean="0"/>
              <a:t> </a:t>
            </a:r>
            <a:r>
              <a:rPr lang="ru-RU" sz="2600" dirty="0" smtClean="0"/>
              <a:t>развивать интерес к русскому народному творчеству, формировать художественный вкус на основе традиционной народной культуры, мелкую моторику;</a:t>
            </a:r>
          </a:p>
          <a:p>
            <a:r>
              <a:rPr lang="ru-RU" sz="2600" b="1" i="1" dirty="0" smtClean="0"/>
              <a:t>воспитательная:</a:t>
            </a:r>
            <a:r>
              <a:rPr lang="ru-RU" sz="2600" dirty="0" smtClean="0"/>
              <a:t> воспитывать любовь к своей стране, республике, чувство патриотизма, аккуратность, трудолюбие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3100" b="1" dirty="0" smtClean="0">
              <a:solidFill>
                <a:srgbClr val="80000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D:\Desktop\логотип 2023.jpg"/>
          <p:cNvPicPr/>
          <p:nvPr/>
        </p:nvPicPr>
        <p:blipFill>
          <a:blip r:embed="rId2" cstate="print"/>
          <a:srcRect l="22145" t="23031" r="38927" b="65749"/>
          <a:stretch>
            <a:fillRect/>
          </a:stretch>
        </p:blipFill>
        <p:spPr bwMode="auto">
          <a:xfrm rot="5400000">
            <a:off x="-1264486" y="2121686"/>
            <a:ext cx="4143404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2" cstate="print"/>
          <a:srcRect l="53064" t="34251" r="31337" b="54725"/>
          <a:stretch>
            <a:fillRect/>
          </a:stretch>
        </p:blipFill>
        <p:spPr bwMode="auto">
          <a:xfrm rot="5400000">
            <a:off x="142844" y="4857760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428604"/>
            <a:ext cx="7572428" cy="614366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800000"/>
                </a:solidFill>
              </a:rPr>
              <a:t>Прогнозируемый результат мастер-класса:</a:t>
            </a:r>
          </a:p>
          <a:p>
            <a:r>
              <a:rPr lang="ru-RU" dirty="0" smtClean="0"/>
              <a:t> расширить кругозор об </a:t>
            </a:r>
            <a:r>
              <a:rPr lang="ru-RU" dirty="0" err="1" smtClean="0"/>
              <a:t>этноаксессуарах</a:t>
            </a:r>
            <a:r>
              <a:rPr lang="ru-RU" dirty="0" smtClean="0"/>
              <a:t> из бисера, </a:t>
            </a:r>
          </a:p>
          <a:p>
            <a:r>
              <a:rPr lang="ru-RU" dirty="0" smtClean="0"/>
              <a:t> стимулирование интереса учащихся к изучению, сохранению и популяризации  народного костюма, народных украшений, основных традиций Республики Татарстан , научить создавать  элементы традиционных украшений из бисера, </a:t>
            </a:r>
          </a:p>
          <a:p>
            <a:r>
              <a:rPr lang="ru-RU" dirty="0" smtClean="0"/>
              <a:t>получить  практические навыки  работы с бисером в технике «сетчатое низание». 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800000"/>
                </a:solidFill>
              </a:rPr>
              <a:t>Целевая аудитория мастер-класса: </a:t>
            </a:r>
            <a:r>
              <a:rPr lang="ru-RU" dirty="0" smtClean="0"/>
              <a:t>предназначен для детей среднего, старшего школьного возраста, будет полезен педагогам дополнительного образования, учителям начальных классов, учителям технологий.</a:t>
            </a:r>
          </a:p>
          <a:p>
            <a:r>
              <a:rPr lang="ru-RU" b="1" dirty="0" smtClean="0">
                <a:solidFill>
                  <a:srgbClr val="800000"/>
                </a:solidFill>
              </a:rPr>
              <a:t>Методическое сопровождение:</a:t>
            </a:r>
          </a:p>
          <a:p>
            <a:r>
              <a:rPr lang="ru-RU" dirty="0" smtClean="0"/>
              <a:t> бисер 4-х цветов, бисерная игла, схема низания , ножницы, нитки.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3100" b="1" dirty="0" smtClean="0">
              <a:solidFill>
                <a:srgbClr val="80000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D:\Desktop\логотип 2023.jpg"/>
          <p:cNvPicPr/>
          <p:nvPr/>
        </p:nvPicPr>
        <p:blipFill>
          <a:blip r:embed="rId2" cstate="print"/>
          <a:srcRect l="22145" t="23031" r="38927" b="65749"/>
          <a:stretch>
            <a:fillRect/>
          </a:stretch>
        </p:blipFill>
        <p:spPr bwMode="auto">
          <a:xfrm rot="5400000">
            <a:off x="-1264486" y="2121686"/>
            <a:ext cx="4143404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2" cstate="print"/>
          <a:srcRect l="53064" t="34251" r="31337" b="54725"/>
          <a:stretch>
            <a:fillRect/>
          </a:stretch>
        </p:blipFill>
        <p:spPr bwMode="auto">
          <a:xfrm rot="5400000">
            <a:off x="142844" y="4857760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428604"/>
            <a:ext cx="7115196" cy="71438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Актуальность мастер-класса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142984"/>
            <a:ext cx="7715304" cy="5143536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	        </a:t>
            </a:r>
            <a:r>
              <a:rPr lang="ru-RU" sz="3800" dirty="0" smtClean="0"/>
              <a:t>2023 год в Республике Татарстан объявлен Годом национальных культур и традиций. Многообразие народного творчества и своеобразие искусства составляют культуру Татарстана. Важно помнить, бесценным достоянием Татарстана является уважительный диалог между представителями всех народов большой татарстанской семьи, забота о сохранении и развитии языков, культуры, традиций. "Народы, населяющие Татарстан, обладают богатейшим историко-культурным наследием».                           </a:t>
            </a:r>
            <a:r>
              <a:rPr lang="ru-RU" sz="1800" dirty="0" smtClean="0"/>
              <a:t>  </a:t>
            </a:r>
          </a:p>
          <a:p>
            <a:pPr algn="just">
              <a:buNone/>
            </a:pPr>
            <a:r>
              <a:rPr lang="ru-RU" sz="1800" dirty="0" smtClean="0"/>
              <a:t>                            </a:t>
            </a:r>
            <a:r>
              <a:rPr lang="ru-RU" sz="3800" dirty="0" smtClean="0"/>
              <a:t>Следовательно, мы являемся частью культуры и призваны творить ее.  На примере данного мастер-класса мы познакомим участников конкурса  «Территория ЭТНО» с технологией изготовления традиционного украшения из бисера, которое является атрибутом, </a:t>
            </a:r>
            <a:r>
              <a:rPr lang="ru-RU" sz="3800" dirty="0" err="1" smtClean="0"/>
              <a:t>этноаксессуаром</a:t>
            </a:r>
            <a:r>
              <a:rPr lang="ru-RU" sz="3800" dirty="0" smtClean="0"/>
              <a:t>  народного русского костюма. Изготовление этого украшения является  одним из ярких примеров популяризации, восстановления утраченного старинного промысла - бисерное искусство.</a:t>
            </a:r>
            <a:r>
              <a:rPr lang="ru-RU" dirty="0" smtClean="0"/>
              <a:t>                     </a:t>
            </a:r>
            <a:r>
              <a:rPr lang="ru-RU" sz="5500" dirty="0" smtClean="0"/>
              <a:t>    </a:t>
            </a:r>
          </a:p>
        </p:txBody>
      </p:sp>
      <p:pic>
        <p:nvPicPr>
          <p:cNvPr id="5" name="Рисунок 4" descr="D:\Desktop\логотип 2023.jpg"/>
          <p:cNvPicPr/>
          <p:nvPr/>
        </p:nvPicPr>
        <p:blipFill>
          <a:blip r:embed="rId2" cstate="print"/>
          <a:srcRect l="22145" t="23031" r="38927" b="65749"/>
          <a:stretch>
            <a:fillRect/>
          </a:stretch>
        </p:blipFill>
        <p:spPr bwMode="auto">
          <a:xfrm rot="5400000">
            <a:off x="-1264486" y="2336000"/>
            <a:ext cx="4143404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esktop\логотип 2023.jpg"/>
          <p:cNvPicPr/>
          <p:nvPr/>
        </p:nvPicPr>
        <p:blipFill>
          <a:blip r:embed="rId2" cstate="print"/>
          <a:srcRect l="53064" t="34251" r="31337" b="54725"/>
          <a:stretch>
            <a:fillRect/>
          </a:stretch>
        </p:blipFill>
        <p:spPr bwMode="auto">
          <a:xfrm rot="5400000">
            <a:off x="107125" y="5107793"/>
            <a:ext cx="13573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28604"/>
            <a:ext cx="7715304" cy="64294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800000"/>
                </a:solidFill>
              </a:rPr>
              <a:t>Немного истории</a:t>
            </a:r>
            <a:endParaRPr lang="ru-RU" sz="3200" b="1" dirty="0">
              <a:solidFill>
                <a:srgbClr val="8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85852" y="1071546"/>
            <a:ext cx="7329510" cy="5572164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ru-RU" sz="3800" dirty="0" smtClean="0"/>
              <a:t>Национальная одежда – это своеобразная книга, научившись читать которую, можно много узнать о традициях, обычаях и истории своего народа. Жизнь крестьянина была неразрывно связана с природой, возделыванием земли и соответствующими трудовыми циклами. Праздник либо завершал какой-то сложный этап в нелегкой крестьянской жизни, либо предшествовал следующему важному этапу. Праздник ждали, к нему готовились.</a:t>
            </a:r>
          </a:p>
          <a:p>
            <a:pPr fontAlgn="base"/>
            <a:r>
              <a:rPr lang="ru-RU" sz="3800" dirty="0" smtClean="0"/>
              <a:t>На праздники женщины всегда носили «</a:t>
            </a:r>
            <a:r>
              <a:rPr lang="ru-RU" sz="3800" dirty="0" err="1" smtClean="0"/>
              <a:t>ожерелки</a:t>
            </a:r>
            <a:r>
              <a:rPr lang="ru-RU" sz="3800" dirty="0" smtClean="0"/>
              <a:t>», «</a:t>
            </a:r>
            <a:r>
              <a:rPr lang="ru-RU" sz="3800" dirty="0" err="1" smtClean="0"/>
              <a:t>поддушники</a:t>
            </a:r>
            <a:r>
              <a:rPr lang="ru-RU" sz="3800" dirty="0" smtClean="0"/>
              <a:t>» и гайтаны — украшения на шею. </a:t>
            </a:r>
            <a:r>
              <a:rPr lang="ru-RU" sz="3800" dirty="0" err="1" smtClean="0"/>
              <a:t>Ожерелок</a:t>
            </a:r>
            <a:r>
              <a:rPr lang="ru-RU" sz="3800" dirty="0" smtClean="0"/>
              <a:t> — это ажурный воротник из бисера и бусин, он плотно прилегал к шее и свисал на грудь. </a:t>
            </a:r>
            <a:r>
              <a:rPr lang="ru-RU" sz="3800" dirty="0" err="1" smtClean="0"/>
              <a:t>Поддушники</a:t>
            </a:r>
            <a:r>
              <a:rPr lang="ru-RU" sz="3800" dirty="0" smtClean="0"/>
              <a:t> напоминали тонкие галстуки, а гайтаны представляли собой цепочки из разноцветного бисера.</a:t>
            </a:r>
          </a:p>
          <a:p>
            <a:pPr fontAlgn="base"/>
            <a:r>
              <a:rPr lang="ru-RU" sz="3800" dirty="0" smtClean="0"/>
              <a:t>Праздничная одежда изготавливалась долго и трудно, но в то же время по ней можно было судить о вкусе и умению мастерицы</a:t>
            </a:r>
          </a:p>
          <a:p>
            <a:pPr fontAlgn="base"/>
            <a:r>
              <a:rPr lang="ru-RU" sz="3800" dirty="0" err="1" smtClean="0"/>
              <a:t>Ожерелок</a:t>
            </a:r>
            <a:r>
              <a:rPr lang="ru-RU" sz="3800" dirty="0" smtClean="0"/>
              <a:t> южнорусский является аксессуаром к южному </a:t>
            </a:r>
            <a:r>
              <a:rPr lang="ru-RU" sz="3800" dirty="0" err="1" smtClean="0"/>
              <a:t>паневному</a:t>
            </a:r>
            <a:r>
              <a:rPr lang="ru-RU" sz="3800" dirty="0" smtClean="0"/>
              <a:t> комплексу. </a:t>
            </a:r>
          </a:p>
          <a:p>
            <a:endParaRPr lang="ru-RU" dirty="0"/>
          </a:p>
        </p:txBody>
      </p:sp>
      <p:pic>
        <p:nvPicPr>
          <p:cNvPr id="6" name="Рисунок 5" descr="D:\Desktop\логотип 2023.jpg"/>
          <p:cNvPicPr/>
          <p:nvPr/>
        </p:nvPicPr>
        <p:blipFill>
          <a:blip r:embed="rId2" cstate="print"/>
          <a:srcRect l="22145" t="23031" r="38927" b="65749"/>
          <a:stretch>
            <a:fillRect/>
          </a:stretch>
        </p:blipFill>
        <p:spPr bwMode="auto">
          <a:xfrm rot="5400000">
            <a:off x="-1478800" y="2193124"/>
            <a:ext cx="4143404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esktop\логотип 2023.jpg"/>
          <p:cNvPicPr/>
          <p:nvPr/>
        </p:nvPicPr>
        <p:blipFill>
          <a:blip r:embed="rId2" cstate="print"/>
          <a:srcRect l="53064" t="34251" r="31337" b="54725"/>
          <a:stretch>
            <a:fillRect/>
          </a:stretch>
        </p:blipFill>
        <p:spPr bwMode="auto">
          <a:xfrm rot="5400000">
            <a:off x="-71470" y="4929198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esktop\Бисероплетение документы\Конкурсы НИМ 2021-2022\тЕРРИТОРИЯ этно\Этноаксессуары,Бахтимирова Виктория, 15 лет. МБУ ДО ДТДиМ им. И.Х.Садыкова НМР Р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928670"/>
            <a:ext cx="6034617" cy="4525963"/>
          </a:xfrm>
          <a:prstGeom prst="rect">
            <a:avLst/>
          </a:prstGeom>
          <a:noFill/>
        </p:spPr>
      </p:pic>
      <p:pic>
        <p:nvPicPr>
          <p:cNvPr id="4" name="Рисунок 3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1193048" y="2550314"/>
            <a:ext cx="4143404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178563" y="5322107"/>
            <a:ext cx="13573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500042"/>
            <a:ext cx="725807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800000"/>
                </a:solidFill>
              </a:rPr>
              <a:t>Материалы и инструменты: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бисер 4-х цветов (красный, желтый, белый, черный), игла бисерная, нитки, ножницы, схема низания украшения, фото-образец изделия </a:t>
            </a:r>
            <a:br>
              <a:rPr lang="ru-RU" sz="2700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D:\Downloads\IMG-20230309-WA00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68" t="7892" r="6480" b="21080"/>
          <a:stretch>
            <a:fillRect/>
          </a:stretch>
        </p:blipFill>
        <p:spPr bwMode="auto">
          <a:xfrm>
            <a:off x="1714480" y="2357430"/>
            <a:ext cx="6988224" cy="4084027"/>
          </a:xfrm>
          <a:prstGeom prst="rect">
            <a:avLst/>
          </a:prstGeom>
          <a:noFill/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907296" y="2193124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428596" y="4857760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wnloads\IMG-20230309-WA003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00042"/>
            <a:ext cx="3375446" cy="4500594"/>
          </a:xfrm>
          <a:prstGeom prst="rect">
            <a:avLst/>
          </a:prstGeom>
          <a:noFill/>
        </p:spPr>
      </p:pic>
      <p:pic>
        <p:nvPicPr>
          <p:cNvPr id="3075" name="Picture 3" descr="D:\Downloads\IMG-20230309-WA0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9958" y="500043"/>
            <a:ext cx="3321867" cy="4429156"/>
          </a:xfrm>
          <a:prstGeom prst="rect">
            <a:avLst/>
          </a:prstGeom>
          <a:noFill/>
        </p:spPr>
      </p:pic>
      <p:pic>
        <p:nvPicPr>
          <p:cNvPr id="6" name="Рисунок 5" descr="D:\Desktop\логотип 2023.jpg"/>
          <p:cNvPicPr/>
          <p:nvPr/>
        </p:nvPicPr>
        <p:blipFill>
          <a:blip r:embed="rId5" cstate="print"/>
          <a:srcRect l="22145" t="23031" r="38927" b="65749"/>
          <a:stretch>
            <a:fillRect/>
          </a:stretch>
        </p:blipFill>
        <p:spPr bwMode="auto">
          <a:xfrm rot="5400000">
            <a:off x="-1121610" y="2050248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1571604" y="5786454"/>
          <a:ext cx="23256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Объект упаковщика для оболочки" showAsIcon="1" r:id="rId6" imgW="2326320" imgH="685440" progId="Package">
                  <p:embed/>
                </p:oleObj>
              </mc:Choice>
              <mc:Fallback>
                <p:oleObj name="Объект упаковщика для оболочки" showAsIcon="1" r:id="rId6" imgW="2326320" imgH="685440" progId="Package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5786454"/>
                        <a:ext cx="23256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4071934" y="5857892"/>
          <a:ext cx="23256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Объект упаковщика для оболочки" showAsIcon="1" r:id="rId8" imgW="2326320" imgH="685440" progId="Package">
                  <p:embed/>
                </p:oleObj>
              </mc:Choice>
              <mc:Fallback>
                <p:oleObj name="Объект упаковщика для оболочки" showAsIcon="1" r:id="rId8" imgW="2326320" imgH="685440" progId="Package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4" y="5857892"/>
                        <a:ext cx="23256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6500826" y="5929330"/>
          <a:ext cx="23256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Объект упаковщика для оболочки" showAsIcon="1" r:id="rId10" imgW="2326320" imgH="685440" progId="Package">
                  <p:embed/>
                </p:oleObj>
              </mc:Choice>
              <mc:Fallback>
                <p:oleObj name="Объект упаковщика для оболочки" showAsIcon="1" r:id="rId10" imgW="2326320" imgH="685440" progId="Package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26" y="5929330"/>
                        <a:ext cx="23256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85918" y="5143512"/>
            <a:ext cx="6858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800000"/>
                </a:solidFill>
              </a:rPr>
              <a:t>Видео  элементов мастер-класса</a:t>
            </a:r>
            <a:endParaRPr lang="ru-RU" sz="2800" b="1" dirty="0">
              <a:solidFill>
                <a:srgbClr val="800000"/>
              </a:solidFill>
            </a:endParaRPr>
          </a:p>
        </p:txBody>
      </p:sp>
      <p:pic>
        <p:nvPicPr>
          <p:cNvPr id="13" name="Рисунок 12" descr="D:\Desktop\логотип 2023.jpg"/>
          <p:cNvPicPr/>
          <p:nvPr/>
        </p:nvPicPr>
        <p:blipFill>
          <a:blip r:embed="rId5" cstate="print"/>
          <a:srcRect l="53064" t="34251" r="31337" b="54725"/>
          <a:stretch>
            <a:fillRect/>
          </a:stretch>
        </p:blipFill>
        <p:spPr bwMode="auto">
          <a:xfrm rot="5400000">
            <a:off x="214282" y="4714884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Downloads\2023-03-09_17-28-10_1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28604"/>
            <a:ext cx="3500462" cy="4671369"/>
          </a:xfrm>
          <a:prstGeom prst="rect">
            <a:avLst/>
          </a:prstGeom>
          <a:noFill/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1335924" y="2050248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Downloads\2023-03-09_17-28-10_3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28604"/>
            <a:ext cx="3465910" cy="4621214"/>
          </a:xfrm>
          <a:prstGeom prst="rect">
            <a:avLst/>
          </a:prstGeom>
          <a:noFill/>
        </p:spPr>
      </p:pic>
      <p:pic>
        <p:nvPicPr>
          <p:cNvPr id="7" name="Рисунок 6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-32" y="4714884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wnloads\IMG-20230309-WA0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714356"/>
            <a:ext cx="3394472" cy="4525963"/>
          </a:xfrm>
          <a:prstGeom prst="rect">
            <a:avLst/>
          </a:prstGeom>
          <a:noFill/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1121610" y="2336000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Downloads\2023-03-09_17-28-09_9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9" y="714356"/>
            <a:ext cx="3375446" cy="4500594"/>
          </a:xfrm>
          <a:prstGeom prst="rect">
            <a:avLst/>
          </a:prstGeom>
          <a:noFill/>
        </p:spPr>
      </p:pic>
      <p:pic>
        <p:nvPicPr>
          <p:cNvPr id="8" name="Рисунок 7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178563" y="5036355"/>
            <a:ext cx="13573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wnloads\2023-03-09_14-08-46_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69131" y="1273953"/>
            <a:ext cx="5619789" cy="4214843"/>
          </a:xfrm>
          <a:prstGeom prst="rect">
            <a:avLst/>
          </a:prstGeom>
          <a:noFill/>
        </p:spPr>
      </p:pic>
      <p:pic>
        <p:nvPicPr>
          <p:cNvPr id="3" name="Рисунок 2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1193048" y="2193124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:\Downloads\2023-03-09_14-08-47_260.jpg"/>
          <p:cNvPicPr>
            <a:picLocks noChangeAspect="1" noChangeArrowheads="1"/>
          </p:cNvPicPr>
          <p:nvPr/>
        </p:nvPicPr>
        <p:blipFill>
          <a:blip r:embed="rId4" cstate="print"/>
          <a:srcRect l="9273" t="4747" r="8440" b="11383"/>
          <a:stretch>
            <a:fillRect/>
          </a:stretch>
        </p:blipFill>
        <p:spPr bwMode="auto">
          <a:xfrm rot="16200000">
            <a:off x="5520813" y="3020522"/>
            <a:ext cx="3071833" cy="4174542"/>
          </a:xfrm>
          <a:prstGeom prst="rect">
            <a:avLst/>
          </a:prstGeom>
          <a:noFill/>
        </p:spPr>
      </p:pic>
      <p:pic>
        <p:nvPicPr>
          <p:cNvPr id="5" name="Picture 2" descr="D:\Downloads\2023-03-09_17-28-09_7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642918"/>
            <a:ext cx="2357454" cy="3143272"/>
          </a:xfrm>
          <a:prstGeom prst="rect">
            <a:avLst/>
          </a:prstGeom>
          <a:noFill/>
        </p:spPr>
      </p:pic>
      <p:pic>
        <p:nvPicPr>
          <p:cNvPr id="6" name="Рисунок 5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107125" y="4893479"/>
            <a:ext cx="13573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Мое украшение готово!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D:\Downloads\2023-03-09_14-08-47_4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500174"/>
            <a:ext cx="3394472" cy="4525963"/>
          </a:xfrm>
          <a:prstGeom prst="rect">
            <a:avLst/>
          </a:prstGeom>
          <a:noFill/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978734" y="2336000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321439" y="5036355"/>
            <a:ext cx="13573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esktop\Бисероплетение документы\Конкурсы НИМ 2021-2022\тЕРРИТОРИЯ этно\Этноаксессуары,Бахтимирова Виктория, 15 лет. МБУ ДО ДТДиМ им. И.Х.Садыкова НМР РТ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00042"/>
            <a:ext cx="7096175" cy="5322131"/>
          </a:xfrm>
          <a:prstGeom prst="rect">
            <a:avLst/>
          </a:prstGeom>
          <a:noFill/>
        </p:spPr>
      </p:pic>
      <p:pic>
        <p:nvPicPr>
          <p:cNvPr id="5" name="Рисунок 4" descr="D:\Desktop\логотип 2023.jpg"/>
          <p:cNvPicPr/>
          <p:nvPr/>
        </p:nvPicPr>
        <p:blipFill>
          <a:blip r:embed="rId3" cstate="print"/>
          <a:srcRect l="22145" t="23031" r="38927" b="65749"/>
          <a:stretch>
            <a:fillRect/>
          </a:stretch>
        </p:blipFill>
        <p:spPr bwMode="auto">
          <a:xfrm rot="5400000">
            <a:off x="-1193048" y="2121686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esktop\логотип 2023.jpg"/>
          <p:cNvPicPr/>
          <p:nvPr/>
        </p:nvPicPr>
        <p:blipFill>
          <a:blip r:embed="rId3" cstate="print"/>
          <a:srcRect l="53064" t="34251" r="31337" b="54725"/>
          <a:stretch>
            <a:fillRect/>
          </a:stretch>
        </p:blipFill>
        <p:spPr bwMode="auto">
          <a:xfrm rot="5400000">
            <a:off x="142844" y="4786322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71736" y="2500306"/>
            <a:ext cx="5543560" cy="17859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smtClean="0">
                <a:solidFill>
                  <a:srgbClr val="800000"/>
                </a:solidFill>
              </a:rPr>
              <a:t>Спасибо </a:t>
            </a:r>
          </a:p>
          <a:p>
            <a:pPr algn="ctr">
              <a:buNone/>
            </a:pPr>
            <a:r>
              <a:rPr lang="ru-RU" sz="4000" b="1" smtClean="0">
                <a:solidFill>
                  <a:srgbClr val="800000"/>
                </a:solidFill>
              </a:rPr>
              <a:t>за </a:t>
            </a:r>
            <a:r>
              <a:rPr lang="ru-RU" sz="4000" b="1" dirty="0" smtClean="0">
                <a:solidFill>
                  <a:srgbClr val="800000"/>
                </a:solidFill>
              </a:rPr>
              <a:t>внимание!</a:t>
            </a:r>
            <a:endParaRPr lang="ru-RU" sz="4000" b="1" dirty="0">
              <a:solidFill>
                <a:srgbClr val="800000"/>
              </a:solidFill>
            </a:endParaRPr>
          </a:p>
        </p:txBody>
      </p:sp>
      <p:pic>
        <p:nvPicPr>
          <p:cNvPr id="6" name="Рисунок 5" descr="D:\Desktop\логотип 2023.jpg"/>
          <p:cNvPicPr/>
          <p:nvPr/>
        </p:nvPicPr>
        <p:blipFill>
          <a:blip r:embed="rId2" cstate="print"/>
          <a:srcRect l="22145" t="23031" r="38927" b="65749"/>
          <a:stretch>
            <a:fillRect/>
          </a:stretch>
        </p:blipFill>
        <p:spPr bwMode="auto">
          <a:xfrm rot="5400000">
            <a:off x="-764420" y="2478876"/>
            <a:ext cx="4000528" cy="7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esktop\логотип 2023.jpg"/>
          <p:cNvPicPr/>
          <p:nvPr/>
        </p:nvPicPr>
        <p:blipFill>
          <a:blip r:embed="rId2" cstate="print"/>
          <a:srcRect l="53064" t="34251" r="31337" b="54725"/>
          <a:stretch>
            <a:fillRect/>
          </a:stretch>
        </p:blipFill>
        <p:spPr bwMode="auto">
          <a:xfrm rot="5400000">
            <a:off x="571472" y="5143512"/>
            <a:ext cx="128588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221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Тема Office</vt:lpstr>
      <vt:lpstr>Объект упаковщика для оболочки</vt:lpstr>
      <vt:lpstr>    МАСТЕР-КЛАСС «Изготовление старинного украшения из бисера в технике  «сетчатое низание» -  ОЖЕРЕЛОК «Из глубины веков» в рамках участия в Республиканском конкурсе – показе  «Территория ЭТНО» в номинации «Этноаксессуар»   обучающейся детского объединения  «Бисероплетение» МБУ ДО «ДТДиМ им. И.Х.Садыкова» НМР РТ,  учащейся Красноключинской СОШ НМР РТ Бахтимирова  Виктория,  педагог Нугманова И.М. </vt:lpstr>
      <vt:lpstr>Презентация PowerPoint</vt:lpstr>
      <vt:lpstr>Презентация PowerPoint</vt:lpstr>
      <vt:lpstr>Актуальность мастер-класса</vt:lpstr>
      <vt:lpstr>Немного истории</vt:lpstr>
      <vt:lpstr>Презентация PowerPoint</vt:lpstr>
      <vt:lpstr>  Материалы и инструменты: бисер 4-х цветов (красный, желтый, белый, черный), игла бисерная, нитки, ножницы, схема низания украшения, фото-образец изделия   </vt:lpstr>
      <vt:lpstr>Презентация PowerPoint</vt:lpstr>
      <vt:lpstr>Презентация PowerPoint</vt:lpstr>
      <vt:lpstr>Презентация PowerPoint</vt:lpstr>
      <vt:lpstr>Презентация PowerPoint</vt:lpstr>
      <vt:lpstr>Мое украшение готово!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59</cp:revision>
  <dcterms:created xsi:type="dcterms:W3CDTF">2023-03-09T10:34:33Z</dcterms:created>
  <dcterms:modified xsi:type="dcterms:W3CDTF">2023-03-13T06:17:18Z</dcterms:modified>
</cp:coreProperties>
</file>